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Gothic" charset="1" panose="00000500000000000000"/>
      <p:regular r:id="rId17"/>
    </p:embeddedFont>
    <p:embeddedFont>
      <p:font typeface="Lora Bold" charset="1" panose="00000800000000000000"/>
      <p:regular r:id="rId18"/>
    </p:embeddedFont>
    <p:embeddedFont>
      <p:font typeface="Touvlo Bold" charset="1" panose="020B0804030403020204"/>
      <p:regular r:id="rId19"/>
    </p:embeddedFont>
    <p:embeddedFont>
      <p:font typeface="Garet" charset="1" panose="00000000000000000000"/>
      <p:regular r:id="rId20"/>
    </p:embeddedFont>
    <p:embeddedFont>
      <p:font typeface="Arimo" charset="1" panose="020B0604020202020204"/>
      <p:regular r:id="rId21"/>
    </p:embeddedFont>
    <p:embeddedFont>
      <p:font typeface="Touvlo" charset="1" panose="020B0604030403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.png" Type="http://schemas.openxmlformats.org/officeDocument/2006/relationships/image"/><Relationship Id="rId6" Target="https://valencia-social-1.onrender.com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865" r="0" b="7865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3027464" y="3646112"/>
            <a:ext cx="12171464" cy="4062726"/>
            <a:chOff x="0" y="0"/>
            <a:chExt cx="2275922" cy="7596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5922" cy="759683"/>
            </a:xfrm>
            <a:custGeom>
              <a:avLst/>
              <a:gdLst/>
              <a:ahLst/>
              <a:cxnLst/>
              <a:rect r="r" b="b" t="t" l="l"/>
              <a:pathLst>
                <a:path h="759683" w="2275922">
                  <a:moveTo>
                    <a:pt x="2151462" y="759682"/>
                  </a:moveTo>
                  <a:lnTo>
                    <a:pt x="124460" y="759682"/>
                  </a:lnTo>
                  <a:cubicBezTo>
                    <a:pt x="55880" y="759682"/>
                    <a:pt x="0" y="703803"/>
                    <a:pt x="0" y="635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51462" y="0"/>
                  </a:lnTo>
                  <a:cubicBezTo>
                    <a:pt x="2220042" y="0"/>
                    <a:pt x="2275922" y="55880"/>
                    <a:pt x="2275922" y="124460"/>
                  </a:cubicBezTo>
                  <a:lnTo>
                    <a:pt x="2275922" y="635223"/>
                  </a:lnTo>
                  <a:cubicBezTo>
                    <a:pt x="2275922" y="703803"/>
                    <a:pt x="2220042" y="759683"/>
                    <a:pt x="2151462" y="7596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7494" y="4769365"/>
            <a:ext cx="1793312" cy="179331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3103585"/>
            <a:ext cx="426093" cy="6002920"/>
            <a:chOff x="0" y="0"/>
            <a:chExt cx="112222" cy="15810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222" cy="1581016"/>
            </a:xfrm>
            <a:custGeom>
              <a:avLst/>
              <a:gdLst/>
              <a:ahLst/>
              <a:cxnLst/>
              <a:rect r="r" b="b" t="t" l="l"/>
              <a:pathLst>
                <a:path h="1581016" w="112222">
                  <a:moveTo>
                    <a:pt x="0" y="0"/>
                  </a:moveTo>
                  <a:lnTo>
                    <a:pt x="112222" y="0"/>
                  </a:lnTo>
                  <a:lnTo>
                    <a:pt x="112222" y="1581016"/>
                  </a:lnTo>
                  <a:lnTo>
                    <a:pt x="0" y="1581016"/>
                  </a:ln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2222" cy="1619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94311" y="3705225"/>
            <a:ext cx="753209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MESA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60223" y="5448875"/>
            <a:ext cx="6332886" cy="199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43"/>
              </a:lnSpc>
            </a:pPr>
            <a:r>
              <a:rPr lang="en-US" sz="11674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COMÚN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4696" y="7994682"/>
            <a:ext cx="8115300" cy="97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4"/>
              </a:lnSpc>
            </a:pPr>
            <a:r>
              <a:rPr lang="en-US" sz="2810" spc="444" b="true">
                <a:solidFill>
                  <a:srgbClr val="AE4E12"/>
                </a:solidFill>
                <a:latin typeface="Lora Bold"/>
                <a:ea typeface="Lora Bold"/>
                <a:cs typeface="Lora Bold"/>
                <a:sym typeface="Lora Bold"/>
              </a:rPr>
              <a:t>María Parra, Santiago Campos Snels y Carlota Prosper Hernández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848" t="-33188" r="-31515" b="-3213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6690" y="3310796"/>
            <a:ext cx="351256" cy="3131140"/>
            <a:chOff x="0" y="0"/>
            <a:chExt cx="92512" cy="8246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12" cy="824662"/>
            </a:xfrm>
            <a:custGeom>
              <a:avLst/>
              <a:gdLst/>
              <a:ahLst/>
              <a:cxnLst/>
              <a:rect r="r" b="b" t="t" l="l"/>
              <a:pathLst>
                <a:path h="824662" w="92512">
                  <a:moveTo>
                    <a:pt x="0" y="0"/>
                  </a:moveTo>
                  <a:lnTo>
                    <a:pt x="92512" y="0"/>
                  </a:lnTo>
                  <a:lnTo>
                    <a:pt x="92512" y="824662"/>
                  </a:lnTo>
                  <a:lnTo>
                    <a:pt x="0" y="82466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92512" cy="98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10804" y="9058059"/>
            <a:ext cx="5140461" cy="51404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2281868" y="7128450"/>
            <a:ext cx="2874462" cy="2874462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48" t="-33188" r="-31515" b="-3213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7741" y="4286762"/>
            <a:ext cx="5022339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ODS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2594" y="3670812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ALINEACIÓN CON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661213" y="1318866"/>
            <a:ext cx="8866944" cy="8346011"/>
          </a:xfrm>
          <a:custGeom>
            <a:avLst/>
            <a:gdLst/>
            <a:ahLst/>
            <a:cxnLst/>
            <a:rect r="r" b="b" t="t" l="l"/>
            <a:pathLst>
              <a:path h="8346011" w="8866944">
                <a:moveTo>
                  <a:pt x="0" y="0"/>
                </a:moveTo>
                <a:lnTo>
                  <a:pt x="8866944" y="0"/>
                </a:lnTo>
                <a:lnTo>
                  <a:pt x="8866944" y="8346011"/>
                </a:lnTo>
                <a:lnTo>
                  <a:pt x="0" y="8346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614933" y="4541577"/>
            <a:ext cx="5326991" cy="5326970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538189" y="2041429"/>
            <a:ext cx="3148530" cy="3148518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652924" y="5433727"/>
            <a:ext cx="3389458" cy="3389445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5055" t="-5329" r="-35211" b="-2237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197449">
            <a:off x="14958877" y="8013534"/>
            <a:ext cx="1120220" cy="112022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97449">
            <a:off x="15552305" y="6932487"/>
            <a:ext cx="866231" cy="86623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97449">
            <a:off x="15628829" y="6157671"/>
            <a:ext cx="609309" cy="60930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225327" y="1854456"/>
            <a:ext cx="1120220" cy="112022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497119" y="2877680"/>
            <a:ext cx="866231" cy="86623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218157" y="3932268"/>
            <a:ext cx="609309" cy="609309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6926610" y="6824033"/>
            <a:ext cx="3816168" cy="3816168"/>
            <a:chOff x="0" y="0"/>
            <a:chExt cx="6355080" cy="635508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7562710" y="464791"/>
            <a:ext cx="3758317" cy="3758302"/>
            <a:chOff x="0" y="0"/>
            <a:chExt cx="6350000" cy="634997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505" y="5283595"/>
            <a:ext cx="5010596" cy="50105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2"/>
              <a:stretch>
                <a:fillRect l="-14308" t="0" r="-14308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045453" y="0"/>
            <a:ext cx="5283595" cy="528359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5810" t="-27158" r="-2504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661416" y="3052210"/>
            <a:ext cx="4677964" cy="2221333"/>
            <a:chOff x="0" y="0"/>
            <a:chExt cx="2369232" cy="11250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9233" cy="1125031"/>
            </a:xfrm>
            <a:custGeom>
              <a:avLst/>
              <a:gdLst/>
              <a:ahLst/>
              <a:cxnLst/>
              <a:rect r="r" b="b" t="t" l="l"/>
              <a:pathLst>
                <a:path h="1125031" w="2369233">
                  <a:moveTo>
                    <a:pt x="2244772" y="1125031"/>
                  </a:moveTo>
                  <a:lnTo>
                    <a:pt x="124460" y="1125031"/>
                  </a:lnTo>
                  <a:cubicBezTo>
                    <a:pt x="55880" y="1125031"/>
                    <a:pt x="0" y="1069151"/>
                    <a:pt x="0" y="1000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44772" y="0"/>
                  </a:lnTo>
                  <a:cubicBezTo>
                    <a:pt x="2313352" y="0"/>
                    <a:pt x="2369233" y="55880"/>
                    <a:pt x="2369233" y="124460"/>
                  </a:cubicBezTo>
                  <a:lnTo>
                    <a:pt x="2369233" y="1000571"/>
                  </a:lnTo>
                  <a:cubicBezTo>
                    <a:pt x="2369233" y="1069151"/>
                    <a:pt x="2313352" y="1125031"/>
                    <a:pt x="2244772" y="1125031"/>
                  </a:cubicBezTo>
                  <a:close/>
                </a:path>
              </a:pathLst>
            </a:custGeom>
            <a:solidFill>
              <a:srgbClr val="FFD8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60168" y="5360921"/>
            <a:ext cx="4102311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GRACIAS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4927734" y="7325956"/>
            <a:ext cx="2676432" cy="322842"/>
            <a:chOff x="0" y="0"/>
            <a:chExt cx="704904" cy="850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4904" cy="85028"/>
            </a:xfrm>
            <a:custGeom>
              <a:avLst/>
              <a:gdLst/>
              <a:ahLst/>
              <a:cxnLst/>
              <a:rect r="r" b="b" t="t" l="l"/>
              <a:pathLst>
                <a:path h="85028" w="704904">
                  <a:moveTo>
                    <a:pt x="0" y="0"/>
                  </a:moveTo>
                  <a:lnTo>
                    <a:pt x="704904" y="0"/>
                  </a:lnTo>
                  <a:lnTo>
                    <a:pt x="704904" y="85028"/>
                  </a:lnTo>
                  <a:lnTo>
                    <a:pt x="0" y="8502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61925"/>
              <a:ext cx="704904" cy="246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439261" y="8813315"/>
            <a:ext cx="3871963" cy="387196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311323">
            <a:off x="7648726" y="2027162"/>
            <a:ext cx="818838" cy="8188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311323">
            <a:off x="6952040" y="2523900"/>
            <a:ext cx="633182" cy="6331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311323">
            <a:off x="6839146" y="3318923"/>
            <a:ext cx="445381" cy="44538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088017" y="8629873"/>
            <a:ext cx="2874462" cy="2874462"/>
            <a:chOff x="0" y="0"/>
            <a:chExt cx="6355080" cy="63550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4066178" y="-1217677"/>
            <a:ext cx="2874462" cy="2874462"/>
            <a:chOff x="0" y="0"/>
            <a:chExt cx="6355080" cy="63550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848" t="-33188" r="-31515" b="-3213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009827" y="3330611"/>
            <a:ext cx="4329552" cy="1607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6D3302"/>
                </a:solidFill>
                <a:latin typeface="Touvlo Bold"/>
                <a:ea typeface="Touvlo Bold"/>
                <a:cs typeface="Touvlo Bold"/>
                <a:sym typeface="Touvlo Bold"/>
              </a:rPr>
              <a:t>Ahora una demostración rápida de la web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81464" y="2206292"/>
            <a:ext cx="6992379" cy="6581577"/>
          </a:xfrm>
          <a:custGeom>
            <a:avLst/>
            <a:gdLst/>
            <a:ahLst/>
            <a:cxnLst/>
            <a:rect r="r" b="b" t="t" l="l"/>
            <a:pathLst>
              <a:path h="6581577" w="6992379">
                <a:moveTo>
                  <a:pt x="0" y="0"/>
                </a:moveTo>
                <a:lnTo>
                  <a:pt x="6992379" y="0"/>
                </a:lnTo>
                <a:lnTo>
                  <a:pt x="6992379" y="6581576"/>
                </a:lnTo>
                <a:lnTo>
                  <a:pt x="0" y="658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294381" y="1521570"/>
            <a:ext cx="4209246" cy="4209229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1402" t="0" r="-8596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908236" y="5449307"/>
            <a:ext cx="2404042" cy="2404032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4999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86001" y="5454553"/>
            <a:ext cx="3277617" cy="3277603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3434" t="0" r="-2656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440863" y="1106796"/>
            <a:ext cx="818838" cy="81883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08571" y="1854733"/>
            <a:ext cx="633182" cy="6331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704661" y="2625596"/>
            <a:ext cx="445381" cy="4453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731360">
            <a:off x="13664615" y="8520210"/>
            <a:ext cx="818838" cy="81883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731360">
            <a:off x="14321706" y="7853040"/>
            <a:ext cx="633182" cy="6331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731360">
            <a:off x="14555246" y="7300499"/>
            <a:ext cx="445381" cy="44538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0" y="1194416"/>
            <a:ext cx="470320" cy="2054222"/>
            <a:chOff x="0" y="0"/>
            <a:chExt cx="123870" cy="541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3870" cy="541030"/>
            </a:xfrm>
            <a:custGeom>
              <a:avLst/>
              <a:gdLst/>
              <a:ahLst/>
              <a:cxnLst/>
              <a:rect r="r" b="b" t="t" l="l"/>
              <a:pathLst>
                <a:path h="541030" w="123870">
                  <a:moveTo>
                    <a:pt x="0" y="0"/>
                  </a:moveTo>
                  <a:lnTo>
                    <a:pt x="123870" y="0"/>
                  </a:lnTo>
                  <a:lnTo>
                    <a:pt x="123870" y="541030"/>
                  </a:lnTo>
                  <a:lnTo>
                    <a:pt x="0" y="5410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61925"/>
              <a:ext cx="123870" cy="702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68360" y="4290689"/>
            <a:ext cx="3743019" cy="1301398"/>
            <a:chOff x="0" y="0"/>
            <a:chExt cx="1899412" cy="660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99412" cy="660400"/>
            </a:xfrm>
            <a:custGeom>
              <a:avLst/>
              <a:gdLst/>
              <a:ahLst/>
              <a:cxnLst/>
              <a:rect r="r" b="b" t="t" l="l"/>
              <a:pathLst>
                <a:path h="660400" w="1899412">
                  <a:moveTo>
                    <a:pt x="1774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35940"/>
                  </a:lnTo>
                  <a:cubicBezTo>
                    <a:pt x="1899412" y="604520"/>
                    <a:pt x="1843532" y="660400"/>
                    <a:pt x="1774952" y="660400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668360" y="5976476"/>
            <a:ext cx="3743019" cy="1353084"/>
            <a:chOff x="0" y="0"/>
            <a:chExt cx="1899412" cy="68662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899412" cy="686628"/>
            </a:xfrm>
            <a:custGeom>
              <a:avLst/>
              <a:gdLst/>
              <a:ahLst/>
              <a:cxnLst/>
              <a:rect r="r" b="b" t="t" l="l"/>
              <a:pathLst>
                <a:path h="686628" w="1899412">
                  <a:moveTo>
                    <a:pt x="1774952" y="686628"/>
                  </a:moveTo>
                  <a:lnTo>
                    <a:pt x="124460" y="686628"/>
                  </a:lnTo>
                  <a:cubicBezTo>
                    <a:pt x="55880" y="686628"/>
                    <a:pt x="0" y="630748"/>
                    <a:pt x="0" y="5621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62168"/>
                  </a:lnTo>
                  <a:cubicBezTo>
                    <a:pt x="1899412" y="630748"/>
                    <a:pt x="1843532" y="686628"/>
                    <a:pt x="1774952" y="686628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5574276" y="-1439149"/>
            <a:ext cx="4231540" cy="4231540"/>
            <a:chOff x="0" y="0"/>
            <a:chExt cx="6355080" cy="63550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7976890" y="8423115"/>
            <a:ext cx="3727770" cy="3727770"/>
            <a:chOff x="0" y="0"/>
            <a:chExt cx="6355080" cy="635508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6352018" y="8351018"/>
            <a:ext cx="3871963" cy="387196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28700" y="1557769"/>
            <a:ext cx="4824145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CONTENIDO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1011546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INDICE DE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59942" y="4643888"/>
            <a:ext cx="2777470" cy="53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Problema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51134" y="6353561"/>
            <a:ext cx="2614136" cy="53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Solución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848" t="-33188" r="-31515" b="-3213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668360" y="7710560"/>
            <a:ext cx="3743019" cy="1301398"/>
            <a:chOff x="0" y="0"/>
            <a:chExt cx="1899412" cy="6604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899412" cy="660400"/>
            </a:xfrm>
            <a:custGeom>
              <a:avLst/>
              <a:gdLst/>
              <a:ahLst/>
              <a:cxnLst/>
              <a:rect r="r" b="b" t="t" l="l"/>
              <a:pathLst>
                <a:path h="660400" w="1899412">
                  <a:moveTo>
                    <a:pt x="1774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35940"/>
                  </a:lnTo>
                  <a:cubicBezTo>
                    <a:pt x="1899412" y="604520"/>
                    <a:pt x="1843532" y="660400"/>
                    <a:pt x="1774952" y="660400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6528134" y="1521570"/>
            <a:ext cx="3743019" cy="1353084"/>
            <a:chOff x="0" y="0"/>
            <a:chExt cx="1899412" cy="68662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899412" cy="686628"/>
            </a:xfrm>
            <a:custGeom>
              <a:avLst/>
              <a:gdLst/>
              <a:ahLst/>
              <a:cxnLst/>
              <a:rect r="r" b="b" t="t" l="l"/>
              <a:pathLst>
                <a:path h="686628" w="1899412">
                  <a:moveTo>
                    <a:pt x="1774952" y="686628"/>
                  </a:moveTo>
                  <a:lnTo>
                    <a:pt x="124460" y="686628"/>
                  </a:lnTo>
                  <a:cubicBezTo>
                    <a:pt x="55880" y="686628"/>
                    <a:pt x="0" y="630748"/>
                    <a:pt x="0" y="5621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62168"/>
                  </a:lnTo>
                  <a:cubicBezTo>
                    <a:pt x="1899412" y="630748"/>
                    <a:pt x="1843532" y="686628"/>
                    <a:pt x="1774952" y="686628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2114130" y="8091560"/>
            <a:ext cx="2751857" cy="53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Objetivos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245616" y="1923292"/>
            <a:ext cx="2537295" cy="53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Datos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6461349" y="3374879"/>
            <a:ext cx="3743019" cy="1353084"/>
            <a:chOff x="0" y="0"/>
            <a:chExt cx="1899412" cy="68662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899412" cy="686628"/>
            </a:xfrm>
            <a:custGeom>
              <a:avLst/>
              <a:gdLst/>
              <a:ahLst/>
              <a:cxnLst/>
              <a:rect r="r" b="b" t="t" l="l"/>
              <a:pathLst>
                <a:path h="686628" w="1899412">
                  <a:moveTo>
                    <a:pt x="1774952" y="686628"/>
                  </a:moveTo>
                  <a:lnTo>
                    <a:pt x="124460" y="686628"/>
                  </a:lnTo>
                  <a:cubicBezTo>
                    <a:pt x="55880" y="686628"/>
                    <a:pt x="0" y="630748"/>
                    <a:pt x="0" y="5621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62168"/>
                  </a:lnTo>
                  <a:cubicBezTo>
                    <a:pt x="1899412" y="630748"/>
                    <a:pt x="1843532" y="686628"/>
                    <a:pt x="1774952" y="686628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6528134" y="3472934"/>
            <a:ext cx="3609451" cy="109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Modelo y Arquitectura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6461349" y="5108963"/>
            <a:ext cx="3743019" cy="1301398"/>
            <a:chOff x="0" y="0"/>
            <a:chExt cx="1899412" cy="6604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899412" cy="660400"/>
            </a:xfrm>
            <a:custGeom>
              <a:avLst/>
              <a:gdLst/>
              <a:ahLst/>
              <a:cxnLst/>
              <a:rect r="r" b="b" t="t" l="l"/>
              <a:pathLst>
                <a:path h="660400" w="1899412">
                  <a:moveTo>
                    <a:pt x="1774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35940"/>
                  </a:lnTo>
                  <a:cubicBezTo>
                    <a:pt x="1899412" y="604520"/>
                    <a:pt x="1843532" y="660400"/>
                    <a:pt x="1774952" y="660400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sp>
        <p:nvSpPr>
          <p:cNvPr name="TextBox 57" id="57"/>
          <p:cNvSpPr txBox="true"/>
          <p:nvPr/>
        </p:nvSpPr>
        <p:spPr>
          <a:xfrm rot="0">
            <a:off x="6681846" y="5181174"/>
            <a:ext cx="3237840" cy="109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Impactos y Beneficios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6461349" y="6884105"/>
            <a:ext cx="3743019" cy="1301398"/>
            <a:chOff x="0" y="0"/>
            <a:chExt cx="1899412" cy="6604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899412" cy="660400"/>
            </a:xfrm>
            <a:custGeom>
              <a:avLst/>
              <a:gdLst/>
              <a:ahLst/>
              <a:cxnLst/>
              <a:rect r="r" b="b" t="t" l="l"/>
              <a:pathLst>
                <a:path h="660400" w="1899412">
                  <a:moveTo>
                    <a:pt x="1774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35940"/>
                  </a:lnTo>
                  <a:cubicBezTo>
                    <a:pt x="1899412" y="604520"/>
                    <a:pt x="1843532" y="660400"/>
                    <a:pt x="1774952" y="660400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7272542" y="7300174"/>
            <a:ext cx="2137134" cy="53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ODS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9089" y="-179951"/>
            <a:ext cx="8233027" cy="10855767"/>
            <a:chOff x="0" y="0"/>
            <a:chExt cx="10977369" cy="144743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700" t="0" r="24700" b="0"/>
            <a:stretch>
              <a:fillRect/>
            </a:stretch>
          </p:blipFill>
          <p:spPr>
            <a:xfrm flipH="false" flipV="false">
              <a:off x="0" y="0"/>
              <a:ext cx="10977369" cy="144743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5400000">
            <a:off x="16778310" y="2314890"/>
            <a:ext cx="351256" cy="2668123"/>
            <a:chOff x="0" y="0"/>
            <a:chExt cx="92512" cy="7027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512" cy="702716"/>
            </a:xfrm>
            <a:custGeom>
              <a:avLst/>
              <a:gdLst/>
              <a:ahLst/>
              <a:cxnLst/>
              <a:rect r="r" b="b" t="t" l="l"/>
              <a:pathLst>
                <a:path h="702716" w="92512">
                  <a:moveTo>
                    <a:pt x="0" y="0"/>
                  </a:moveTo>
                  <a:lnTo>
                    <a:pt x="92512" y="0"/>
                  </a:lnTo>
                  <a:lnTo>
                    <a:pt x="92512" y="702716"/>
                  </a:lnTo>
                  <a:lnTo>
                    <a:pt x="0" y="702716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92512" cy="864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435155" y="1389238"/>
            <a:ext cx="4824145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904"/>
              </a:lnSpc>
            </a:pPr>
            <a:r>
              <a:rPr lang="en-US" sz="12074" spc="241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PROBLEMA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5400000">
            <a:off x="824630" y="2463942"/>
            <a:ext cx="10530459" cy="5567980"/>
          </a:xfrm>
          <a:custGeom>
            <a:avLst/>
            <a:gdLst/>
            <a:ahLst/>
            <a:cxnLst/>
            <a:rect r="r" b="b" t="t" l="l"/>
            <a:pathLst>
              <a:path h="5567980" w="10530459">
                <a:moveTo>
                  <a:pt x="10530459" y="0"/>
                </a:moveTo>
                <a:lnTo>
                  <a:pt x="0" y="0"/>
                </a:lnTo>
                <a:lnTo>
                  <a:pt x="0" y="5567980"/>
                </a:lnTo>
                <a:lnTo>
                  <a:pt x="10530459" y="5567980"/>
                </a:lnTo>
                <a:lnTo>
                  <a:pt x="1053045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5400000">
            <a:off x="1308502" y="2463942"/>
            <a:ext cx="10530459" cy="5567980"/>
          </a:xfrm>
          <a:custGeom>
            <a:avLst/>
            <a:gdLst/>
            <a:ahLst/>
            <a:cxnLst/>
            <a:rect r="r" b="b" t="t" l="l"/>
            <a:pathLst>
              <a:path h="5567980" w="10530459">
                <a:moveTo>
                  <a:pt x="10530459" y="0"/>
                </a:moveTo>
                <a:lnTo>
                  <a:pt x="0" y="0"/>
                </a:lnTo>
                <a:lnTo>
                  <a:pt x="0" y="5567980"/>
                </a:lnTo>
                <a:lnTo>
                  <a:pt x="10530459" y="5567980"/>
                </a:lnTo>
                <a:lnTo>
                  <a:pt x="105304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909642" y="8908642"/>
            <a:ext cx="2756717" cy="275671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9388916">
            <a:off x="8476320" y="1795965"/>
            <a:ext cx="818838" cy="81883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9388916">
            <a:off x="8880929" y="1038654"/>
            <a:ext cx="633182" cy="63318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9388916">
            <a:off x="8977768" y="392986"/>
            <a:ext cx="445381" cy="44538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6767793" y="-1537504"/>
            <a:ext cx="3040413" cy="3040413"/>
            <a:chOff x="0" y="0"/>
            <a:chExt cx="6355080" cy="63550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7268825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848" t="-33188" r="-31515" b="-3213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357721" y="4186529"/>
            <a:ext cx="8420838" cy="405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4" indent="-356232" lvl="1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⅓ de alimentos se desperdician</a:t>
            </a:r>
          </a:p>
          <a:p>
            <a:pPr algn="l" marL="712464" indent="-356232" lvl="1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3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nseguridad alimentaria crece en las ciudades</a:t>
            </a:r>
          </a:p>
          <a:p>
            <a:pPr algn="l" marL="712464" indent="-356232" lvl="1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problema no es la falta de comida, sino la logística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7310057"/>
            <a:ext cx="351256" cy="1948243"/>
            <a:chOff x="0" y="0"/>
            <a:chExt cx="92512" cy="5131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12" cy="513117"/>
            </a:xfrm>
            <a:custGeom>
              <a:avLst/>
              <a:gdLst/>
              <a:ahLst/>
              <a:cxnLst/>
              <a:rect r="r" b="b" t="t" l="l"/>
              <a:pathLst>
                <a:path h="513117" w="92512">
                  <a:moveTo>
                    <a:pt x="0" y="0"/>
                  </a:moveTo>
                  <a:lnTo>
                    <a:pt x="92512" y="0"/>
                  </a:lnTo>
                  <a:lnTo>
                    <a:pt x="92512" y="513117"/>
                  </a:lnTo>
                  <a:lnTo>
                    <a:pt x="0" y="5131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92512" cy="675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6830" y="1226888"/>
            <a:ext cx="6992379" cy="6581577"/>
          </a:xfrm>
          <a:custGeom>
            <a:avLst/>
            <a:gdLst/>
            <a:ahLst/>
            <a:cxnLst/>
            <a:rect r="r" b="b" t="t" l="l"/>
            <a:pathLst>
              <a:path h="6581577" w="6992379">
                <a:moveTo>
                  <a:pt x="0" y="0"/>
                </a:moveTo>
                <a:lnTo>
                  <a:pt x="6992379" y="0"/>
                </a:lnTo>
                <a:lnTo>
                  <a:pt x="6992379" y="6581577"/>
                </a:lnTo>
                <a:lnTo>
                  <a:pt x="0" y="6581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53525" y="2036187"/>
            <a:ext cx="8115300" cy="6247991"/>
            <a:chOff x="0" y="0"/>
            <a:chExt cx="3289616" cy="25326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9616" cy="2532684"/>
            </a:xfrm>
            <a:custGeom>
              <a:avLst/>
              <a:gdLst/>
              <a:ahLst/>
              <a:cxnLst/>
              <a:rect r="r" b="b" t="t" l="l"/>
              <a:pathLst>
                <a:path h="2532684" w="3289616">
                  <a:moveTo>
                    <a:pt x="3165156" y="2532684"/>
                  </a:moveTo>
                  <a:lnTo>
                    <a:pt x="124460" y="2532684"/>
                  </a:lnTo>
                  <a:cubicBezTo>
                    <a:pt x="55880" y="2532684"/>
                    <a:pt x="0" y="2476804"/>
                    <a:pt x="0" y="24082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65156" y="0"/>
                  </a:lnTo>
                  <a:cubicBezTo>
                    <a:pt x="3233736" y="0"/>
                    <a:pt x="3289616" y="55880"/>
                    <a:pt x="3289616" y="124460"/>
                  </a:cubicBezTo>
                  <a:lnTo>
                    <a:pt x="3289616" y="2408224"/>
                  </a:lnTo>
                  <a:cubicBezTo>
                    <a:pt x="3289616" y="2476804"/>
                    <a:pt x="3233736" y="2532684"/>
                    <a:pt x="3165156" y="2532684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1028700"/>
            <a:ext cx="5143796" cy="5246370"/>
            <a:chOff x="0" y="0"/>
            <a:chExt cx="6050280" cy="6170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8" y="398"/>
              <a:ext cx="6051399" cy="6171252"/>
            </a:xfrm>
            <a:custGeom>
              <a:avLst/>
              <a:gdLst/>
              <a:ahLst/>
              <a:cxnLst/>
              <a:rect r="r" b="b" t="t" l="l"/>
              <a:pathLst>
                <a:path h="6171252" w="6051399">
                  <a:moveTo>
                    <a:pt x="2231262" y="6101952"/>
                  </a:moveTo>
                  <a:cubicBezTo>
                    <a:pt x="3261232" y="5816202"/>
                    <a:pt x="2603372" y="4900532"/>
                    <a:pt x="3948302" y="3612752"/>
                  </a:cubicBezTo>
                  <a:cubicBezTo>
                    <a:pt x="5211952" y="2403712"/>
                    <a:pt x="6410832" y="2622152"/>
                    <a:pt x="5951092" y="780652"/>
                  </a:cubicBezTo>
                  <a:cubicBezTo>
                    <a:pt x="5577712" y="-706518"/>
                    <a:pt x="1343532" y="65642"/>
                    <a:pt x="358012" y="1963022"/>
                  </a:cubicBezTo>
                  <a:cubicBezTo>
                    <a:pt x="-490348" y="3597512"/>
                    <a:pt x="182752" y="6670913"/>
                    <a:pt x="2231262" y="6101952"/>
                  </a:cubicBezTo>
                  <a:close/>
                </a:path>
              </a:pathLst>
            </a:custGeom>
            <a:blipFill>
              <a:blip r:embed="rId3"/>
              <a:stretch>
                <a:fillRect l="-26485" t="0" r="-26485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1358204">
            <a:off x="4262157" y="3359063"/>
            <a:ext cx="3820679" cy="4249842"/>
            <a:chOff x="687070" y="247650"/>
            <a:chExt cx="11148060" cy="124002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53403" y="253612"/>
              <a:ext cx="10331960" cy="12110688"/>
            </a:xfrm>
            <a:custGeom>
              <a:avLst/>
              <a:gdLst/>
              <a:ahLst/>
              <a:cxnLst/>
              <a:rect r="r" b="b" t="t" l="l"/>
              <a:pathLst>
                <a:path h="12110688" w="10331960">
                  <a:moveTo>
                    <a:pt x="8848787" y="1491368"/>
                  </a:moveTo>
                  <a:cubicBezTo>
                    <a:pt x="8406827" y="966858"/>
                    <a:pt x="7868347" y="502038"/>
                    <a:pt x="7224457" y="246768"/>
                  </a:cubicBezTo>
                  <a:cubicBezTo>
                    <a:pt x="6765987" y="65158"/>
                    <a:pt x="6266877" y="-5962"/>
                    <a:pt x="5772847" y="388"/>
                  </a:cubicBezTo>
                  <a:cubicBezTo>
                    <a:pt x="3687507" y="30868"/>
                    <a:pt x="1791397" y="1485018"/>
                    <a:pt x="922717" y="3340488"/>
                  </a:cubicBezTo>
                  <a:cubicBezTo>
                    <a:pt x="160717" y="4971168"/>
                    <a:pt x="-366333" y="7786758"/>
                    <a:pt x="314387" y="9451728"/>
                  </a:cubicBezTo>
                  <a:cubicBezTo>
                    <a:pt x="993837" y="11116699"/>
                    <a:pt x="2133027" y="11999349"/>
                    <a:pt x="3881817" y="12075549"/>
                  </a:cubicBezTo>
                  <a:cubicBezTo>
                    <a:pt x="6635177" y="12394318"/>
                    <a:pt x="8721787" y="10496939"/>
                    <a:pt x="9751758" y="8303649"/>
                  </a:cubicBezTo>
                  <a:cubicBezTo>
                    <a:pt x="10781728" y="6110358"/>
                    <a:pt x="10415967" y="3355729"/>
                    <a:pt x="8848788" y="1491368"/>
                  </a:cubicBezTo>
                  <a:close/>
                </a:path>
              </a:pathLst>
            </a:custGeom>
            <a:blipFill>
              <a:blip r:embed="rId4"/>
              <a:stretch>
                <a:fillRect l="-50422" t="-2044" r="-37122" b="204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035060" y="6190073"/>
            <a:ext cx="1009619" cy="100961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1327975">
            <a:off x="7035308" y="7122188"/>
            <a:ext cx="818838" cy="8188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1327975">
            <a:off x="7815158" y="6563870"/>
            <a:ext cx="633182" cy="6331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1327975">
            <a:off x="8158226" y="6045153"/>
            <a:ext cx="445381" cy="44538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7527478"/>
            <a:ext cx="5022339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SOLUCIÓN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205282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NUESTRA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35654" y="2312292"/>
            <a:ext cx="3354909" cy="61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9"/>
              </a:lnSpc>
            </a:pPr>
            <a:r>
              <a:rPr lang="en-US" sz="35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MESA COMÚN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01225" y="3129174"/>
            <a:ext cx="7512308" cy="54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548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Plataforma web (SaaS) para comedores sociales</a:t>
            </a:r>
          </a:p>
          <a:p>
            <a:pPr algn="l" marL="626106" indent="-313053" lvl="1">
              <a:lnSpc>
                <a:spcPts val="548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Centraliza la gestión diaria</a:t>
            </a:r>
          </a:p>
          <a:p>
            <a:pPr algn="l" marL="626106" indent="-313053" lvl="1">
              <a:lnSpc>
                <a:spcPts val="548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Convierte la incertidumbre en datos accionables</a:t>
            </a:r>
          </a:p>
          <a:p>
            <a:pPr algn="l" marL="626106" indent="-313053" lvl="1">
              <a:lnSpc>
                <a:spcPts val="548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IA para apoyo en la toma de decisiones</a:t>
            </a:r>
          </a:p>
          <a:p>
            <a:pPr algn="l">
              <a:lnSpc>
                <a:spcPts val="5480"/>
              </a:lnSpc>
            </a:pPr>
          </a:p>
        </p:txBody>
      </p:sp>
      <p:grpSp>
        <p:nvGrpSpPr>
          <p:cNvPr name="Group 28" id="28"/>
          <p:cNvGrpSpPr/>
          <p:nvPr/>
        </p:nvGrpSpPr>
        <p:grpSpPr>
          <a:xfrm rot="-8360131">
            <a:off x="1974079" y="486193"/>
            <a:ext cx="818838" cy="81883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8360131">
            <a:off x="1208557" y="978050"/>
            <a:ext cx="633182" cy="63318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8360131">
            <a:off x="871502" y="1573611"/>
            <a:ext cx="445381" cy="44538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5669826" y="8618623"/>
            <a:ext cx="2874462" cy="2874462"/>
            <a:chOff x="0" y="0"/>
            <a:chExt cx="6355080" cy="63550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6913533" y="8855436"/>
            <a:ext cx="2863128" cy="2863128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72496" y="-1568487"/>
            <a:ext cx="2863128" cy="2863128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7182963" y="-1105037"/>
            <a:ext cx="2210074" cy="2210074"/>
            <a:chOff x="0" y="0"/>
            <a:chExt cx="6355080" cy="635508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47" id="47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48" t="-33188" r="-31515" b="-3213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4136" y="1028700"/>
            <a:ext cx="8180325" cy="8229600"/>
            <a:chOff x="0" y="0"/>
            <a:chExt cx="2984205" cy="30021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84205" cy="3002181"/>
            </a:xfrm>
            <a:custGeom>
              <a:avLst/>
              <a:gdLst/>
              <a:ahLst/>
              <a:cxnLst/>
              <a:rect r="r" b="b" t="t" l="l"/>
              <a:pathLst>
                <a:path h="3002181" w="2984205">
                  <a:moveTo>
                    <a:pt x="2859744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9745" y="0"/>
                  </a:lnTo>
                  <a:cubicBezTo>
                    <a:pt x="2928325" y="0"/>
                    <a:pt x="2984205" y="55880"/>
                    <a:pt x="2984205" y="124460"/>
                  </a:cubicBezTo>
                  <a:lnTo>
                    <a:pt x="2984205" y="2877720"/>
                  </a:lnTo>
                  <a:cubicBezTo>
                    <a:pt x="2984205" y="2946300"/>
                    <a:pt x="2928325" y="3002181"/>
                    <a:pt x="2859745" y="3002181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7891697" y="1028700"/>
            <a:ext cx="396303" cy="1966844"/>
            <a:chOff x="0" y="0"/>
            <a:chExt cx="104376" cy="5180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376" cy="518017"/>
            </a:xfrm>
            <a:custGeom>
              <a:avLst/>
              <a:gdLst/>
              <a:ahLst/>
              <a:cxnLst/>
              <a:rect r="r" b="b" t="t" l="l"/>
              <a:pathLst>
                <a:path h="518017" w="104376">
                  <a:moveTo>
                    <a:pt x="0" y="0"/>
                  </a:moveTo>
                  <a:lnTo>
                    <a:pt x="104376" y="0"/>
                  </a:lnTo>
                  <a:lnTo>
                    <a:pt x="104376" y="518017"/>
                  </a:lnTo>
                  <a:lnTo>
                    <a:pt x="0" y="518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104376" cy="67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689367" y="3171388"/>
            <a:ext cx="8738483" cy="5012288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4898" t="0" r="-489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1327975">
            <a:off x="8559536" y="2384288"/>
            <a:ext cx="1734516" cy="173451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096587" y="2751233"/>
            <a:ext cx="660414" cy="1000627"/>
          </a:xfrm>
          <a:custGeom>
            <a:avLst/>
            <a:gdLst/>
            <a:ahLst/>
            <a:cxnLst/>
            <a:rect r="r" b="b" t="t" l="l"/>
            <a:pathLst>
              <a:path h="1000627" w="660414">
                <a:moveTo>
                  <a:pt x="0" y="0"/>
                </a:moveTo>
                <a:lnTo>
                  <a:pt x="660414" y="0"/>
                </a:lnTo>
                <a:lnTo>
                  <a:pt x="660414" y="1000627"/>
                </a:lnTo>
                <a:lnTo>
                  <a:pt x="0" y="100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6129684" y="8617034"/>
            <a:ext cx="2874462" cy="2874462"/>
            <a:chOff x="0" y="0"/>
            <a:chExt cx="6355080" cy="63550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1568425" y="-1859841"/>
            <a:ext cx="3871963" cy="387196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-882887" y="9591675"/>
            <a:ext cx="2500888" cy="2500888"/>
            <a:chOff x="0" y="0"/>
            <a:chExt cx="6355080" cy="63550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48" t="-33188" r="-31515" b="-3213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641926" y="1246121"/>
            <a:ext cx="5617374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PLATAFORMA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36961" y="923925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MODULOS DE LA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03539" y="1341437"/>
            <a:ext cx="3917660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CONTENIDO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9987" y="2185667"/>
            <a:ext cx="7766202" cy="679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🔔 Notificaciones y alertas 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📦 Inventario live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🤝 Gestión de donaciones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📊 Estadísticas de datos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📚 Histórico de predicciones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🔮 Predicción de demanda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🤖 IA: Chef Virtual &amp; Generador de campañas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🗺️ Mapa de red solidaria</a:t>
            </a:r>
          </a:p>
          <a:p>
            <a:pPr algn="l">
              <a:lnSpc>
                <a:spcPts val="54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171045" y="8346524"/>
            <a:ext cx="5775127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u="sng">
                <a:solidFill>
                  <a:srgbClr val="AE4E12"/>
                </a:solidFill>
                <a:latin typeface="Arimo"/>
                <a:ea typeface="Arimo"/>
                <a:cs typeface="Arimo"/>
                <a:sym typeface="Arimo"/>
                <a:hlinkClick r:id="rId6" tooltip="https://valencia-social-1.onrender.com"/>
              </a:rPr>
              <a:t>https://valencia-social-1.onrender.com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-555431"/>
            <a:ext cx="351256" cy="3131140"/>
            <a:chOff x="0" y="0"/>
            <a:chExt cx="92512" cy="8246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12" cy="824662"/>
            </a:xfrm>
            <a:custGeom>
              <a:avLst/>
              <a:gdLst/>
              <a:ahLst/>
              <a:cxnLst/>
              <a:rect r="r" b="b" t="t" l="l"/>
              <a:pathLst>
                <a:path h="824662" w="92512">
                  <a:moveTo>
                    <a:pt x="0" y="0"/>
                  </a:moveTo>
                  <a:lnTo>
                    <a:pt x="92512" y="0"/>
                  </a:lnTo>
                  <a:lnTo>
                    <a:pt x="92512" y="824662"/>
                  </a:lnTo>
                  <a:lnTo>
                    <a:pt x="0" y="82466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92512" cy="98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89890" y="3414203"/>
            <a:ext cx="3461031" cy="346103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546246" y="3414203"/>
            <a:ext cx="3461031" cy="346103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10477" t="-11775" r="-63469" b="-433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566444" y="3414203"/>
            <a:ext cx="3461031" cy="346103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29999" t="0" r="-3000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495971" y="3512621"/>
            <a:ext cx="3362613" cy="3362613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33333" t="0" r="-3333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693662" y="8778566"/>
            <a:ext cx="10975625" cy="805145"/>
            <a:chOff x="0" y="0"/>
            <a:chExt cx="9002477" cy="660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02477" cy="660400"/>
            </a:xfrm>
            <a:custGeom>
              <a:avLst/>
              <a:gdLst/>
              <a:ahLst/>
              <a:cxnLst/>
              <a:rect r="r" b="b" t="t" l="l"/>
              <a:pathLst>
                <a:path h="660400" w="9002477">
                  <a:moveTo>
                    <a:pt x="887801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78017" y="0"/>
                  </a:lnTo>
                  <a:cubicBezTo>
                    <a:pt x="8946597" y="0"/>
                    <a:pt x="9002477" y="55880"/>
                    <a:pt x="9002477" y="124460"/>
                  </a:cubicBezTo>
                  <a:lnTo>
                    <a:pt x="9002477" y="535940"/>
                  </a:lnTo>
                  <a:cubicBezTo>
                    <a:pt x="9002477" y="604520"/>
                    <a:pt x="8946597" y="660400"/>
                    <a:pt x="8878017" y="660400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590139" y="8759516"/>
            <a:ext cx="15107722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b="true" sz="2699">
                <a:solidFill>
                  <a:srgbClr val="6D3302"/>
                </a:solidFill>
                <a:latin typeface="Touvlo Bold"/>
                <a:ea typeface="Touvlo Bold"/>
                <a:cs typeface="Touvlo Bold"/>
                <a:sym typeface="Touvlo Bold"/>
              </a:rPr>
              <a:t>Optimizar la logística alimentaria en comedores sociales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6392981" y="8470725"/>
            <a:ext cx="2874462" cy="2874462"/>
            <a:chOff x="0" y="0"/>
            <a:chExt cx="6355080" cy="63550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113079" y="-615482"/>
            <a:ext cx="3871963" cy="387196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-1502759" y="5781006"/>
            <a:ext cx="2531459" cy="2531459"/>
            <a:chOff x="0" y="0"/>
            <a:chExt cx="6355080" cy="63550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7925370" y="-1180389"/>
            <a:ext cx="2500888" cy="2500888"/>
            <a:chOff x="0" y="0"/>
            <a:chExt cx="6355080" cy="63550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9" id="29"/>
          <p:cNvGrpSpPr/>
          <p:nvPr/>
        </p:nvGrpSpPr>
        <p:grpSpPr>
          <a:xfrm rot="1555939">
            <a:off x="10038221" y="2555965"/>
            <a:ext cx="818838" cy="81883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1555939">
            <a:off x="9282386" y="2964569"/>
            <a:ext cx="633182" cy="633182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1555939">
            <a:off x="8898248" y="3489165"/>
            <a:ext cx="445381" cy="44538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848" t="-33188" r="-31515" b="-3213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627984" y="745338"/>
            <a:ext cx="5022339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OBJETIVOS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27984" y="423142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NUESTROS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2903" y="7118116"/>
            <a:ext cx="3553368" cy="77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Reducir desperdicio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742628" y="7100336"/>
            <a:ext cx="2950951" cy="77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Anticipar demanda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821484" y="7100336"/>
            <a:ext cx="2950951" cy="77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Automatizar tareas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193468" y="7118116"/>
            <a:ext cx="3896372" cy="77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Fomentar la economia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808028" y="1123899"/>
            <a:ext cx="479972" cy="1947312"/>
            <a:chOff x="0" y="0"/>
            <a:chExt cx="126412" cy="512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412" cy="512872"/>
            </a:xfrm>
            <a:custGeom>
              <a:avLst/>
              <a:gdLst/>
              <a:ahLst/>
              <a:cxnLst/>
              <a:rect r="r" b="b" t="t" l="l"/>
              <a:pathLst>
                <a:path h="512872" w="126412">
                  <a:moveTo>
                    <a:pt x="0" y="0"/>
                  </a:moveTo>
                  <a:lnTo>
                    <a:pt x="126412" y="0"/>
                  </a:lnTo>
                  <a:lnTo>
                    <a:pt x="126412" y="512872"/>
                  </a:lnTo>
                  <a:lnTo>
                    <a:pt x="0" y="51287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126412" cy="67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19141" y="1236417"/>
            <a:ext cx="4824145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086350" y="3295167"/>
            <a:ext cx="8115300" cy="2130660"/>
            <a:chOff x="0" y="0"/>
            <a:chExt cx="3289616" cy="8636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9616" cy="863684"/>
            </a:xfrm>
            <a:custGeom>
              <a:avLst/>
              <a:gdLst/>
              <a:ahLst/>
              <a:cxnLst/>
              <a:rect r="r" b="b" t="t" l="l"/>
              <a:pathLst>
                <a:path h="863684" w="3289616">
                  <a:moveTo>
                    <a:pt x="3165156" y="863684"/>
                  </a:moveTo>
                  <a:lnTo>
                    <a:pt x="124460" y="863684"/>
                  </a:lnTo>
                  <a:cubicBezTo>
                    <a:pt x="55880" y="863684"/>
                    <a:pt x="0" y="807804"/>
                    <a:pt x="0" y="7392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65156" y="0"/>
                  </a:lnTo>
                  <a:cubicBezTo>
                    <a:pt x="3233736" y="0"/>
                    <a:pt x="3289616" y="55880"/>
                    <a:pt x="3289616" y="124460"/>
                  </a:cubicBezTo>
                  <a:lnTo>
                    <a:pt x="3289616" y="739224"/>
                  </a:lnTo>
                  <a:cubicBezTo>
                    <a:pt x="3289616" y="807804"/>
                    <a:pt x="3233736" y="863684"/>
                    <a:pt x="3165156" y="863684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102681" y="5724580"/>
            <a:ext cx="8082638" cy="3272773"/>
            <a:chOff x="0" y="0"/>
            <a:chExt cx="3276376" cy="1326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76376" cy="1326651"/>
            </a:xfrm>
            <a:custGeom>
              <a:avLst/>
              <a:gdLst/>
              <a:ahLst/>
              <a:cxnLst/>
              <a:rect r="r" b="b" t="t" l="l"/>
              <a:pathLst>
                <a:path h="1326651" w="3276376">
                  <a:moveTo>
                    <a:pt x="3151916" y="1326650"/>
                  </a:moveTo>
                  <a:lnTo>
                    <a:pt x="124460" y="1326650"/>
                  </a:lnTo>
                  <a:cubicBezTo>
                    <a:pt x="55880" y="1326650"/>
                    <a:pt x="0" y="1270770"/>
                    <a:pt x="0" y="12021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1916" y="0"/>
                  </a:lnTo>
                  <a:cubicBezTo>
                    <a:pt x="3220496" y="0"/>
                    <a:pt x="3276376" y="55880"/>
                    <a:pt x="3276376" y="124460"/>
                  </a:cubicBezTo>
                  <a:lnTo>
                    <a:pt x="3276376" y="1202190"/>
                  </a:lnTo>
                  <a:cubicBezTo>
                    <a:pt x="3276376" y="1270770"/>
                    <a:pt x="3220496" y="1326651"/>
                    <a:pt x="3151916" y="1326651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850769" y="8997353"/>
            <a:ext cx="2874462" cy="2874462"/>
            <a:chOff x="0" y="0"/>
            <a:chExt cx="6355080" cy="63550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978964" y="-980537"/>
            <a:ext cx="2104435" cy="210443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362499" y="-1485466"/>
            <a:ext cx="2874462" cy="2874462"/>
            <a:chOff x="0" y="0"/>
            <a:chExt cx="6355080" cy="63550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961733" y="9234782"/>
            <a:ext cx="2104435" cy="210443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48" t="-33188" r="-31515" b="-3213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742428" y="5386337"/>
            <a:ext cx="3871963" cy="387196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61672" y="5559176"/>
            <a:ext cx="1280019" cy="679714"/>
          </a:xfrm>
          <a:custGeom>
            <a:avLst/>
            <a:gdLst/>
            <a:ahLst/>
            <a:cxnLst/>
            <a:rect r="r" b="b" t="t" l="l"/>
            <a:pathLst>
              <a:path h="679714" w="1280019">
                <a:moveTo>
                  <a:pt x="0" y="0"/>
                </a:moveTo>
                <a:lnTo>
                  <a:pt x="1280020" y="0"/>
                </a:lnTo>
                <a:lnTo>
                  <a:pt x="1280020" y="679715"/>
                </a:lnTo>
                <a:lnTo>
                  <a:pt x="0" y="679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701" t="0" r="0" b="-21206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113" y="6254719"/>
            <a:ext cx="3329365" cy="811673"/>
          </a:xfrm>
          <a:custGeom>
            <a:avLst/>
            <a:gdLst/>
            <a:ahLst/>
            <a:cxnLst/>
            <a:rect r="r" b="b" t="t" l="l"/>
            <a:pathLst>
              <a:path h="811673" w="3329365">
                <a:moveTo>
                  <a:pt x="0" y="0"/>
                </a:moveTo>
                <a:lnTo>
                  <a:pt x="3329365" y="0"/>
                </a:lnTo>
                <a:lnTo>
                  <a:pt x="3329365" y="811673"/>
                </a:lnTo>
                <a:lnTo>
                  <a:pt x="0" y="81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4119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56632" y="7066392"/>
            <a:ext cx="2580410" cy="893618"/>
          </a:xfrm>
          <a:custGeom>
            <a:avLst/>
            <a:gdLst/>
            <a:ahLst/>
            <a:cxnLst/>
            <a:rect r="r" b="b" t="t" l="l"/>
            <a:pathLst>
              <a:path h="893618" w="2580410">
                <a:moveTo>
                  <a:pt x="0" y="0"/>
                </a:moveTo>
                <a:lnTo>
                  <a:pt x="2580411" y="0"/>
                </a:lnTo>
                <a:lnTo>
                  <a:pt x="2580411" y="893618"/>
                </a:lnTo>
                <a:lnTo>
                  <a:pt x="0" y="893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6236" r="0" b="-60333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276796" y="7513201"/>
            <a:ext cx="818156" cy="818156"/>
          </a:xfrm>
          <a:custGeom>
            <a:avLst/>
            <a:gdLst/>
            <a:ahLst/>
            <a:cxnLst/>
            <a:rect r="r" b="b" t="t" l="l"/>
            <a:pathLst>
              <a:path h="818156" w="818156">
                <a:moveTo>
                  <a:pt x="0" y="0"/>
                </a:moveTo>
                <a:lnTo>
                  <a:pt x="818156" y="0"/>
                </a:lnTo>
                <a:lnTo>
                  <a:pt x="818156" y="818156"/>
                </a:lnTo>
                <a:lnTo>
                  <a:pt x="0" y="818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119012" y="849200"/>
            <a:ext cx="372364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OBTENCIÓN DE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32117" y="3434802"/>
            <a:ext cx="3917660" cy="52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Datos generados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32117" y="3902972"/>
            <a:ext cx="7423767" cy="126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53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Indicadores internos</a:t>
            </a:r>
          </a:p>
          <a:p>
            <a:pPr algn="just" marL="582927" indent="-291463" lvl="1">
              <a:lnSpc>
                <a:spcPts val="53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Cálculos de calidad de vida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448448" y="5800055"/>
            <a:ext cx="3917660" cy="52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Datos externos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448448" y="6268225"/>
            <a:ext cx="7423767" cy="25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INE: demografía por municipio</a:t>
            </a:r>
          </a:p>
          <a:p>
            <a:pPr algn="just" marL="561337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Datos.gov.es: paro, renta, población</a:t>
            </a:r>
          </a:p>
          <a:p>
            <a:pPr algn="just" marL="561337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Generalitat: códigos INE</a:t>
            </a:r>
          </a:p>
          <a:p>
            <a:pPr algn="just" marL="561337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MeteoStats: clima y estacionalidad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9538" y="500963"/>
            <a:ext cx="5246370" cy="9285074"/>
            <a:chOff x="0" y="0"/>
            <a:chExt cx="1913890" cy="3387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3387220"/>
            </a:xfrm>
            <a:custGeom>
              <a:avLst/>
              <a:gdLst/>
              <a:ahLst/>
              <a:cxnLst/>
              <a:rect r="r" b="b" t="t" l="l"/>
              <a:pathLst>
                <a:path h="3387220" w="1913890">
                  <a:moveTo>
                    <a:pt x="1789430" y="3387220"/>
                  </a:moveTo>
                  <a:lnTo>
                    <a:pt x="124460" y="3387220"/>
                  </a:lnTo>
                  <a:cubicBezTo>
                    <a:pt x="55880" y="3387220"/>
                    <a:pt x="0" y="3331340"/>
                    <a:pt x="0" y="32627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262760"/>
                  </a:lnTo>
                  <a:cubicBezTo>
                    <a:pt x="1913890" y="3331340"/>
                    <a:pt x="1858010" y="3387220"/>
                    <a:pt x="1789430" y="338722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0" y="0"/>
            <a:ext cx="833939" cy="3027413"/>
            <a:chOff x="0" y="0"/>
            <a:chExt cx="219638" cy="797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638" cy="797343"/>
            </a:xfrm>
            <a:custGeom>
              <a:avLst/>
              <a:gdLst/>
              <a:ahLst/>
              <a:cxnLst/>
              <a:rect r="r" b="b" t="t" l="l"/>
              <a:pathLst>
                <a:path h="797343" w="219638">
                  <a:moveTo>
                    <a:pt x="0" y="0"/>
                  </a:moveTo>
                  <a:lnTo>
                    <a:pt x="219638" y="0"/>
                  </a:lnTo>
                  <a:lnTo>
                    <a:pt x="219638" y="797343"/>
                  </a:lnTo>
                  <a:lnTo>
                    <a:pt x="0" y="797343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219638" cy="959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426259" y="9017629"/>
            <a:ext cx="2874462" cy="2874462"/>
            <a:chOff x="0" y="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643945" y="-1459974"/>
            <a:ext cx="3871963" cy="38719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633437">
            <a:off x="12323421" y="1323629"/>
            <a:ext cx="3939634" cy="7795243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3642" t="-23738" r="-323264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1327975">
            <a:off x="16076570" y="7416446"/>
            <a:ext cx="1734516" cy="173451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613621" y="7783391"/>
            <a:ext cx="660414" cy="1000627"/>
          </a:xfrm>
          <a:custGeom>
            <a:avLst/>
            <a:gdLst/>
            <a:ahLst/>
            <a:cxnLst/>
            <a:rect r="r" b="b" t="t" l="l"/>
            <a:pathLst>
              <a:path h="1000627" w="660414">
                <a:moveTo>
                  <a:pt x="0" y="0"/>
                </a:moveTo>
                <a:lnTo>
                  <a:pt x="660414" y="0"/>
                </a:lnTo>
                <a:lnTo>
                  <a:pt x="660414" y="1000627"/>
                </a:lnTo>
                <a:lnTo>
                  <a:pt x="0" y="100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-1655159" y="5752246"/>
            <a:ext cx="2531459" cy="2531459"/>
            <a:chOff x="0" y="0"/>
            <a:chExt cx="6355080" cy="63550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925370" y="-1180389"/>
            <a:ext cx="2500888" cy="2500888"/>
            <a:chOff x="0" y="0"/>
            <a:chExt cx="6355080" cy="635508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48" t="-33188" r="-31515" b="-3213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1246121"/>
            <a:ext cx="6350431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ARQUITECTURA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895350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MODELO 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80074" y="4059678"/>
            <a:ext cx="3917660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Backend: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80074" y="4571686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Python + Flask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80074" y="5656871"/>
            <a:ext cx="3917660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Bases de datos: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80074" y="6168879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MongoDB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80074" y="7256635"/>
            <a:ext cx="4224431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Modelo predictivo: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80074" y="7768643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Gradient Boosting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78784" y="4053411"/>
            <a:ext cx="3917660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IA generativa: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378784" y="4565419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Cohere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378784" y="5650604"/>
            <a:ext cx="3917660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Frontend: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78784" y="6162611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HTML, CSS, JavaScript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378784" y="7250368"/>
            <a:ext cx="3917660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Visualización: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378784" y="7762375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Chart.js &amp; Leaflet.js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354330" cy="10287000"/>
            <a:chOff x="0" y="0"/>
            <a:chExt cx="980577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432" t="0" r="42863" b="0"/>
            <a:stretch>
              <a:fillRect/>
            </a:stretch>
          </p:blipFill>
          <p:spPr>
            <a:xfrm flipH="false" flipV="false">
              <a:off x="0" y="0"/>
              <a:ext cx="980577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247345" y="-2253733"/>
            <a:ext cx="14361651" cy="1436165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926349" y="-2253733"/>
            <a:ext cx="14361651" cy="143616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7891697" y="1028700"/>
            <a:ext cx="396303" cy="1966844"/>
            <a:chOff x="0" y="0"/>
            <a:chExt cx="104376" cy="5180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376" cy="518017"/>
            </a:xfrm>
            <a:custGeom>
              <a:avLst/>
              <a:gdLst/>
              <a:ahLst/>
              <a:cxnLst/>
              <a:rect r="r" b="b" t="t" l="l"/>
              <a:pathLst>
                <a:path h="518017" w="104376">
                  <a:moveTo>
                    <a:pt x="0" y="0"/>
                  </a:moveTo>
                  <a:lnTo>
                    <a:pt x="104376" y="0"/>
                  </a:lnTo>
                  <a:lnTo>
                    <a:pt x="104376" y="518017"/>
                  </a:lnTo>
                  <a:lnTo>
                    <a:pt x="0" y="518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61925"/>
              <a:ext cx="104376" cy="67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849665" y="1401388"/>
            <a:ext cx="5417193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MESACOMÚN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36961" y="923925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IMPACTO DE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849806" y="3120657"/>
            <a:ext cx="7203931" cy="1806436"/>
            <a:chOff x="0" y="0"/>
            <a:chExt cx="2920184" cy="7322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20184" cy="732257"/>
            </a:xfrm>
            <a:custGeom>
              <a:avLst/>
              <a:gdLst/>
              <a:ahLst/>
              <a:cxnLst/>
              <a:rect r="r" b="b" t="t" l="l"/>
              <a:pathLst>
                <a:path h="732257" w="2920184">
                  <a:moveTo>
                    <a:pt x="2795724" y="732256"/>
                  </a:moveTo>
                  <a:lnTo>
                    <a:pt x="124460" y="732256"/>
                  </a:lnTo>
                  <a:cubicBezTo>
                    <a:pt x="55880" y="732256"/>
                    <a:pt x="0" y="676376"/>
                    <a:pt x="0" y="6077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5724" y="0"/>
                  </a:lnTo>
                  <a:cubicBezTo>
                    <a:pt x="2864304" y="0"/>
                    <a:pt x="2920184" y="55880"/>
                    <a:pt x="2920184" y="124460"/>
                  </a:cubicBezTo>
                  <a:lnTo>
                    <a:pt x="2920184" y="607797"/>
                  </a:lnTo>
                  <a:cubicBezTo>
                    <a:pt x="2920184" y="676376"/>
                    <a:pt x="2864304" y="732257"/>
                    <a:pt x="2795724" y="732257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056961" y="5525087"/>
            <a:ext cx="7203931" cy="1834001"/>
            <a:chOff x="0" y="0"/>
            <a:chExt cx="2920184" cy="7434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20184" cy="743430"/>
            </a:xfrm>
            <a:custGeom>
              <a:avLst/>
              <a:gdLst/>
              <a:ahLst/>
              <a:cxnLst/>
              <a:rect r="r" b="b" t="t" l="l"/>
              <a:pathLst>
                <a:path h="743430" w="2920184">
                  <a:moveTo>
                    <a:pt x="2795724" y="743430"/>
                  </a:moveTo>
                  <a:lnTo>
                    <a:pt x="124460" y="743430"/>
                  </a:lnTo>
                  <a:cubicBezTo>
                    <a:pt x="55880" y="743430"/>
                    <a:pt x="0" y="687550"/>
                    <a:pt x="0" y="6189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5724" y="0"/>
                  </a:lnTo>
                  <a:cubicBezTo>
                    <a:pt x="2864304" y="0"/>
                    <a:pt x="2920184" y="55880"/>
                    <a:pt x="2920184" y="124460"/>
                  </a:cubicBezTo>
                  <a:lnTo>
                    <a:pt x="2920184" y="618970"/>
                  </a:lnTo>
                  <a:cubicBezTo>
                    <a:pt x="2920184" y="687550"/>
                    <a:pt x="2864304" y="743430"/>
                    <a:pt x="2795724" y="743430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354330" y="7730563"/>
            <a:ext cx="7203931" cy="1691669"/>
            <a:chOff x="0" y="0"/>
            <a:chExt cx="2920184" cy="6857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20184" cy="685735"/>
            </a:xfrm>
            <a:custGeom>
              <a:avLst/>
              <a:gdLst/>
              <a:ahLst/>
              <a:cxnLst/>
              <a:rect r="r" b="b" t="t" l="l"/>
              <a:pathLst>
                <a:path h="685735" w="2920184">
                  <a:moveTo>
                    <a:pt x="2795724" y="685735"/>
                  </a:moveTo>
                  <a:lnTo>
                    <a:pt x="124460" y="685735"/>
                  </a:lnTo>
                  <a:cubicBezTo>
                    <a:pt x="55880" y="685735"/>
                    <a:pt x="0" y="629855"/>
                    <a:pt x="0" y="5612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5724" y="0"/>
                  </a:lnTo>
                  <a:cubicBezTo>
                    <a:pt x="2864304" y="0"/>
                    <a:pt x="2920184" y="55880"/>
                    <a:pt x="2920184" y="124460"/>
                  </a:cubicBezTo>
                  <a:lnTo>
                    <a:pt x="2920184" y="561275"/>
                  </a:lnTo>
                  <a:cubicBezTo>
                    <a:pt x="2920184" y="629855"/>
                    <a:pt x="2864304" y="685735"/>
                    <a:pt x="2795724" y="685735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616507" y="-1466416"/>
            <a:ext cx="2874462" cy="2874462"/>
            <a:chOff x="0" y="0"/>
            <a:chExt cx="6355080" cy="63550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6949631" y="9034085"/>
            <a:ext cx="2874462" cy="2874462"/>
            <a:chOff x="0" y="0"/>
            <a:chExt cx="6355080" cy="63550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848" t="-33188" r="-31515" b="-3213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226340" y="3196132"/>
            <a:ext cx="3917660" cy="52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Social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69261" y="3690572"/>
            <a:ext cx="6548495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Más personas atendidas</a:t>
            </a:r>
          </a:p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Menús más equilibrados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02728" y="5600563"/>
            <a:ext cx="3917660" cy="52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Económico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00097" y="7902013"/>
            <a:ext cx="3917660" cy="52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Ambiental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82048" y="8414473"/>
            <a:ext cx="654849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Reducción del desperdicio alimentario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203393" y="6093520"/>
            <a:ext cx="6548495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Menos compras innecesarias</a:t>
            </a:r>
          </a:p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Menos mermas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DAG-f1XXSYo</dc:identifier>
  <dcterms:modified xsi:type="dcterms:W3CDTF">2011-08-01T06:04:30Z</dcterms:modified>
  <cp:revision>1</cp:revision>
  <dc:title>Mesa Común</dc:title>
</cp:coreProperties>
</file>